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84" r:id="rId23"/>
    <p:sldId id="1686" r:id="rId24"/>
    <p:sldId id="1689" r:id="rId25"/>
    <p:sldId id="1690" r:id="rId26"/>
    <p:sldId id="1691" r:id="rId27"/>
    <p:sldId id="1738" r:id="rId28"/>
    <p:sldId id="1739" r:id="rId29"/>
    <p:sldId id="339" r:id="rId30"/>
    <p:sldId id="1740" r:id="rId31"/>
    <p:sldId id="343" r:id="rId32"/>
    <p:sldId id="342" r:id="rId33"/>
    <p:sldId id="1741" r:id="rId34"/>
    <p:sldId id="1743" r:id="rId35"/>
    <p:sldId id="174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93"/>
    <p:restoredTop sz="90146"/>
  </p:normalViewPr>
  <p:slideViewPr>
    <p:cSldViewPr snapToGrid="0" snapToObjects="1">
      <p:cViewPr varScale="1">
        <p:scale>
          <a:sx n="117" d="100"/>
          <a:sy n="117" d="100"/>
        </p:scale>
        <p:origin x="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strRef>
              <c:f>Sheet1!$A$1:$A$12</c:f>
              <c:strCache>
                <c:ptCount val="12"/>
                <c:pt idx="0">
                  <c:v>z</c:v>
                </c:pt>
                <c:pt idx="1">
                  <c:v>-5</c:v>
                </c:pt>
                <c:pt idx="2">
                  <c:v>-4</c:v>
                </c:pt>
                <c:pt idx="3">
                  <c:v>-3</c:v>
                </c:pt>
                <c:pt idx="4">
                  <c:v>-2</c:v>
                </c:pt>
                <c:pt idx="5">
                  <c:v>-1</c:v>
                </c:pt>
                <c:pt idx="6">
                  <c:v>0</c:v>
                </c:pt>
                <c:pt idx="7">
                  <c:v>1</c:v>
                </c:pt>
                <c:pt idx="8">
                  <c:v>2</c:v>
                </c:pt>
                <c:pt idx="9">
                  <c:v>3</c:v>
                </c:pt>
                <c:pt idx="10">
                  <c:v>4</c:v>
                </c:pt>
                <c:pt idx="11">
                  <c:v>5</c:v>
                </c:pt>
              </c:strCache>
            </c:str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BED1-3E40-8363-6AE41DFBEA35}"/>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5/9/18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27</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28</a:t>
            </a:fld>
            <a:endParaRPr lang="en-US"/>
          </a:p>
        </p:txBody>
      </p:sp>
    </p:spTree>
    <p:extLst>
      <p:ext uri="{BB962C8B-B14F-4D97-AF65-F5344CB8AC3E}">
        <p14:creationId xmlns:p14="http://schemas.microsoft.com/office/powerpoint/2010/main" val="54298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takes several iteration through minibatches to complete an epoch</a:t>
            </a:r>
          </a:p>
        </p:txBody>
      </p:sp>
      <p:sp>
        <p:nvSpPr>
          <p:cNvPr id="4" name="Slide Number Placeholder 3"/>
          <p:cNvSpPr>
            <a:spLocks noGrp="1"/>
          </p:cNvSpPr>
          <p:nvPr>
            <p:ph type="sldNum" sz="quarter" idx="10"/>
          </p:nvPr>
        </p:nvSpPr>
        <p:spPr/>
        <p:txBody>
          <a:bodyPr/>
          <a:lstStyle/>
          <a:p>
            <a:fld id="{34FE9DBE-4008-774C-87A8-7272E2D6D735}" type="slidenum">
              <a:rPr lang="en-US" smtClean="0"/>
              <a:t>32</a:t>
            </a:fld>
            <a:endParaRPr lang="en-US"/>
          </a:p>
        </p:txBody>
      </p:sp>
    </p:spTree>
    <p:extLst>
      <p:ext uri="{BB962C8B-B14F-4D97-AF65-F5344CB8AC3E}">
        <p14:creationId xmlns:p14="http://schemas.microsoft.com/office/powerpoint/2010/main" val="2884917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ARJ8cAGm6JE?t=49" TargetMode="External"/><Relationship Id="rId2" Type="http://schemas.openxmlformats.org/officeDocument/2006/relationships/hyperlink" Target="https://youtu.be/D5VN56jQMW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youtu.be/cHZl2naX1Xk?t=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p:txBody>
          <a:bodyPr/>
          <a:lstStyle/>
          <a:p>
            <a:r>
              <a:rPr lang="en-US" dirty="0"/>
              <a:t>Introduction to</a:t>
            </a:r>
            <a:br>
              <a:rPr lang="en-US" dirty="0"/>
            </a:br>
            <a:r>
              <a:rPr lang="en-US" dirty="0"/>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454964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46185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77251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812914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p:txBody>
          <a:bodyPr/>
          <a:lstStyle/>
          <a:p>
            <a:r>
              <a:rPr lang="en-US" dirty="0"/>
              <a:t>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p:txBody>
              <a:bodyPr>
                <a:normAutofit fontScale="92500" lnSpcReduction="10000"/>
              </a:bodyPr>
              <a:lstStyle/>
              <a:p>
                <a:r>
                  <a:rPr lang="en-US" dirty="0"/>
                  <a:t>We are trying to learn a </a:t>
                </a:r>
                <a:r>
                  <a:rPr lang="en-US" b="1" dirty="0"/>
                  <a:t>representation</a:t>
                </a:r>
                <a:r>
                  <a:rPr lang="en-US" dirty="0"/>
                  <a:t> </a:t>
                </a: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pPr/>
                <a:r>
                  <a:rPr lang="en-US" dirty="0"/>
                  <a:t>Where y represents the classes (0,1) and x is a vector of numerical input features</a:t>
                </a:r>
              </a:p>
              <a:p>
                <a:pPr/>
                <a:r>
                  <a:rPr lang="en-US" dirty="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pPr/>
                <a:r>
                  <a:rPr lang="en-US" dirty="0"/>
                  <a:t>Where g is the activation function, c a bias vector and W the weight matrix from input </a:t>
                </a:r>
                <a:r>
                  <a:rPr lang="en-US" dirty="0" err="1"/>
                  <a:t>i</a:t>
                </a:r>
                <a:r>
                  <a:rPr lang="en-US" dirty="0"/>
                  <a:t> to neuron j</a:t>
                </a:r>
              </a:p>
              <a:p>
                <a:pPr/>
                <a:r>
                  <a:rPr lang="en-US" dirty="0"/>
                  <a:t>A </a:t>
                </a:r>
                <a:r>
                  <a:rPr lang="en-US" b="1" dirty="0"/>
                  <a:t>model </a:t>
                </a:r>
                <a:r>
                  <a:rPr lang="en-US" dirty="0"/>
                  <a:t>of the representation is then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pPr/>
                <a:r>
                  <a:rPr lang="en-US" dirty="0"/>
                  <a:t>Where w is the weight vector from hidden layer to output and b is a bias</a:t>
                </a:r>
              </a:p>
            </p:txBody>
          </p:sp>
        </mc:Choice>
        <mc:Fallback>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blipFill>
                <a:blip r:embed="rId3"/>
                <a:stretch>
                  <a:fillRect l="-844" t="-2924" r="-603" b="-1754"/>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p:txBody>
          <a:bodyPr/>
          <a:lstStyle/>
          <a:p>
            <a:r>
              <a:rPr lang="en-US" dirty="0"/>
              <a:t>Choice of 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p:txBody>
          <a:bodyPr/>
          <a:lstStyle/>
          <a:p>
            <a:r>
              <a:rPr lang="en-US" dirty="0"/>
              <a:t>Linear Units for gaussian output distributions</a:t>
            </a:r>
          </a:p>
          <a:p>
            <a:r>
              <a:rPr lang="en-US" dirty="0"/>
              <a:t>Sigmoid Units for Bernoulli output distributions</a:t>
            </a:r>
          </a:p>
          <a:p>
            <a:pPr lvl="1"/>
            <a:r>
              <a:rPr lang="en-US" dirty="0"/>
              <a:t>Used for binary classification, where we predict P(y=1|x)</a:t>
            </a:r>
          </a:p>
          <a:p>
            <a:r>
              <a:rPr lang="en-US" dirty="0" err="1"/>
              <a:t>Softmax</a:t>
            </a:r>
            <a:r>
              <a:rPr lang="en-US" dirty="0"/>
              <a:t> Units for multi-Bernoulli output distributions</a:t>
            </a:r>
          </a:p>
          <a:p>
            <a:pPr lvl="1"/>
            <a:r>
              <a:rPr lang="en-US" dirty="0"/>
              <a:t>Used for multi-class classification, winner-take-all</a:t>
            </a:r>
          </a:p>
          <a:p>
            <a:r>
              <a:rPr lang="en-US" dirty="0"/>
              <a:t>Rectified Linear Units (</a:t>
            </a:r>
            <a:r>
              <a:rPr lang="en-US" dirty="0" err="1"/>
              <a:t>ReLU</a:t>
            </a:r>
            <a:r>
              <a:rPr lang="en-US" dirty="0"/>
              <a:t>) for hidden layers</a:t>
            </a:r>
          </a:p>
          <a:p>
            <a:pPr lvl="1"/>
            <a:r>
              <a:rPr lang="en-US" dirty="0"/>
              <a:t>Default choice, other possible but not often recommended</a:t>
            </a:r>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mc:Choice xmlns:a14="http://schemas.microsoft.com/office/drawing/2010/main"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6801" y="3132823"/>
            <a:ext cx="5603325" cy="3733644"/>
          </a:xfrm>
          <a:prstGeom prst="rect">
            <a:avLst/>
          </a:prstGeom>
        </p:spPr>
      </p:pic>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4037771907"/>
              </p:ext>
            </p:extLst>
          </p:nvPr>
        </p:nvGraphicFramePr>
        <p:xfrm>
          <a:off x="6172200" y="1825625"/>
          <a:ext cx="5183188" cy="35046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mc:Choice xmlns:a14="http://schemas.microsoft.com/office/drawing/2010/main"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1544513453"/>
              </p:ext>
            </p:extLst>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Freeform 30"/>
          <p:cNvSpPr/>
          <p:nvPr/>
        </p:nvSpPr>
        <p:spPr>
          <a:xfrm>
            <a:off x="2510348" y="2214736"/>
            <a:ext cx="6725283" cy="2177741"/>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flipV="1">
            <a:off x="8808655" y="3952802"/>
            <a:ext cx="20634" cy="34761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8812" y="4381367"/>
            <a:ext cx="20635" cy="34602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596" y="1341735"/>
            <a:ext cx="305160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 random weights</a:t>
            </a:r>
          </a:p>
        </p:txBody>
      </p:sp>
      <p:sp>
        <p:nvSpPr>
          <p:cNvPr id="3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Why Is Non-Linearity Important?</a:t>
            </a:r>
          </a:p>
        </p:txBody>
      </p:sp>
      <p:sp>
        <p:nvSpPr>
          <p:cNvPr id="2" name="TextBox 1">
            <a:extLst>
              <a:ext uri="{FF2B5EF4-FFF2-40B4-BE49-F238E27FC236}">
                <a16:creationId xmlns:a16="http://schemas.microsoft.com/office/drawing/2014/main" id="{44CB55F9-1092-7B4C-8498-ED6A44D9343A}"/>
              </a:ext>
            </a:extLst>
          </p:cNvPr>
          <p:cNvSpPr txBox="1"/>
          <p:nvPr/>
        </p:nvSpPr>
        <p:spPr>
          <a:xfrm>
            <a:off x="8084633" y="2814725"/>
            <a:ext cx="2319233" cy="369332"/>
          </a:xfrm>
          <a:prstGeom prst="rect">
            <a:avLst/>
          </a:prstGeom>
          <a:noFill/>
        </p:spPr>
        <p:txBody>
          <a:bodyPr wrap="square" rtlCol="0">
            <a:spAutoFit/>
          </a:bodyPr>
          <a:lstStyle/>
          <a:p>
            <a:r>
              <a:rPr lang="en-US" dirty="0"/>
              <a:t>Decision Boundary</a:t>
            </a:r>
          </a:p>
        </p:txBody>
      </p:sp>
    </p:spTree>
    <p:extLst>
      <p:ext uri="{BB962C8B-B14F-4D97-AF65-F5344CB8AC3E}">
        <p14:creationId xmlns:p14="http://schemas.microsoft.com/office/powerpoint/2010/main" val="153876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V="1">
            <a:off x="9011825" y="4319463"/>
            <a:ext cx="101586" cy="32539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89606" y="4643266"/>
            <a:ext cx="111109" cy="34761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597" y="1341735"/>
            <a:ext cx="6165400"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instance / adjust the weights</a:t>
            </a:r>
          </a:p>
        </p:txBody>
      </p:sp>
      <p:sp>
        <p:nvSpPr>
          <p:cNvPr id="4" name="Freeform 3"/>
          <p:cNvSpPr/>
          <p:nvPr/>
        </p:nvSpPr>
        <p:spPr>
          <a:xfrm>
            <a:off x="2530981" y="2367113"/>
            <a:ext cx="6653856" cy="2499958"/>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54129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a:off x="8818179" y="4516284"/>
            <a:ext cx="142854" cy="47459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0874" y="4217876"/>
            <a:ext cx="141268" cy="42539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596" y="1341735"/>
            <a:ext cx="187974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Eventually ….</a:t>
            </a:r>
          </a:p>
        </p:txBody>
      </p:sp>
      <p:sp>
        <p:nvSpPr>
          <p:cNvPr id="3" name="Freeform 2"/>
          <p:cNvSpPr/>
          <p:nvPr/>
        </p:nvSpPr>
        <p:spPr>
          <a:xfrm>
            <a:off x="2245271" y="1879819"/>
            <a:ext cx="7142737" cy="3150741"/>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423844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p:txBody>
          <a:bodyPr/>
          <a:lstStyle/>
          <a:p>
            <a:r>
              <a:rPr lang="en-US" dirty="0"/>
              <a:t>Cost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p:txBody>
              <a:bodyPr/>
              <a:lstStyle/>
              <a:p>
                <a:pPr marL="0" indent="0">
                  <a:buNone/>
                </a:pPr>
                <a:r>
                  <a:rPr lang="en-US" dirty="0"/>
                  <a:t>Q: How do networks learn, aka how do we modify the weights?</a:t>
                </a:r>
              </a:p>
              <a:p>
                <a:r>
                  <a:rPr lang="en-US" dirty="0"/>
                  <a:t>We need a cost representing the error to minimize as a function of the weights</a:t>
                </a:r>
              </a:p>
              <a:p>
                <a:r>
                  <a:rPr lang="en-US" dirty="0"/>
                  <a:t>Most modern networks use </a:t>
                </a:r>
                <a:r>
                  <a:rPr lang="en-US" b="1" dirty="0"/>
                  <a:t>cross-entropy</a:t>
                </a:r>
                <a:r>
                  <a:rPr lang="en-US" dirty="0"/>
                  <a:t> between training data (N samples) and modeled distribution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oMath>
                  </m:oMathPara>
                </a14:m>
                <a:endParaRPr lang="en-US" b="0" dirty="0"/>
              </a:p>
              <a:p>
                <a:pPr marL="0" indent="0">
                  <a:buNone/>
                </a:pPr>
                <a:r>
                  <a:rPr lang="en-US" dirty="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blipFill>
                <a:blip r:embed="rId3"/>
                <a:stretch>
                  <a:fillRect l="-1086" t="-2632" b="-2573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p:txBody>
          <a:bodyPr/>
          <a:lstStyle/>
          <a:p>
            <a:r>
              <a:rPr lang="en-US" dirty="0"/>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p:txBody>
              <a:bodyPr/>
              <a:lstStyle/>
              <a:p>
                <a:r>
                  <a:rPr lang="en-US" dirty="0"/>
                  <a:t>Optimization refers to the method used to change the parameters.</a:t>
                </a:r>
              </a:p>
              <a:p>
                <a:r>
                  <a:rPr lang="en-US" dirty="0"/>
                  <a:t>Modern network use </a:t>
                </a:r>
                <a:r>
                  <a:rPr lang="en-US" b="1" dirty="0"/>
                  <a:t>Stochastic Gradient Descent </a:t>
                </a:r>
                <a:r>
                  <a:rPr lang="en-US" dirty="0"/>
                  <a:t>(SGD)</a:t>
                </a:r>
              </a:p>
              <a:p>
                <a:pPr lvl="1"/>
                <a:r>
                  <a:rPr lang="en-US" b="0" dirty="0"/>
                  <a:t>Batch or </a:t>
                </a:r>
                <a:r>
                  <a:rPr lang="en-US" dirty="0"/>
                  <a:t>full gradient </a:t>
                </a:r>
              </a:p>
              <a:p>
                <a:pPr marL="914400"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m:oMathPara>
                </a14:m>
                <a:endParaRPr lang="en-US" dirty="0"/>
              </a:p>
              <a:p>
                <a:pPr lvl="2"/>
                <a:r>
                  <a:rPr lang="en-US" dirty="0"/>
                  <a:t>Requires the computation of the gradient across the full data set</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oMath>
                </a14:m>
                <a:r>
                  <a:rPr lang="en-US" dirty="0"/>
                  <a:t>is a constant known as learning rate</a:t>
                </a:r>
              </a:p>
              <a:p>
                <a:pPr lvl="1"/>
                <a:r>
                  <a:rPr lang="en-US" dirty="0"/>
                  <a:t>Stochastic gradient is an estimate obtained on a </a:t>
                </a:r>
                <a:r>
                  <a:rPr lang="en-US" b="1" dirty="0"/>
                  <a:t>minibatch</a:t>
                </a:r>
                <a:r>
                  <a:rPr lang="en-US" dirty="0"/>
                  <a:t> of </a:t>
                </a:r>
                <a:r>
                  <a:rPr lang="en-US" b="1" dirty="0"/>
                  <a:t>random </a:t>
                </a:r>
                <a:r>
                  <a:rPr lang="en-US" dirty="0"/>
                  <a:t>samples from the training set</a:t>
                </a:r>
              </a:p>
              <a:p>
                <a:r>
                  <a:rPr lang="en-US" dirty="0"/>
                  <a:t>Full batch is slow on large data sets and unreliable b/c of local minima</a:t>
                </a:r>
              </a:p>
              <a:p>
                <a:r>
                  <a:rPr lang="en-US" dirty="0"/>
                  <a:t>SGD solves both problems (in theory)</a:t>
                </a:r>
              </a:p>
            </p:txBody>
          </p:sp>
        </mc:Choice>
        <mc:Fallback>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blipFill>
                <a:blip r:embed="rId3"/>
                <a:stretch>
                  <a:fillRect l="-965" t="-2632" r="-724"/>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11882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p:txBody>
          <a:bodyPr/>
          <a:lstStyle/>
          <a:p>
            <a:r>
              <a:rPr lang="en-US" dirty="0"/>
              <a:t>Still just pretending?</a:t>
            </a:r>
          </a:p>
        </p:txBody>
      </p:sp>
      <p:sp>
        <p:nvSpPr>
          <p:cNvPr id="3" name="Content Placeholder 2">
            <a:extLst>
              <a:ext uri="{FF2B5EF4-FFF2-40B4-BE49-F238E27FC236}">
                <a16:creationId xmlns:a16="http://schemas.microsoft.com/office/drawing/2014/main" id="{1CFC1B21-3B00-924A-8507-B76E91EA121C}"/>
              </a:ext>
            </a:extLst>
          </p:cNvPr>
          <p:cNvSpPr>
            <a:spLocks noGrp="1"/>
          </p:cNvSpPr>
          <p:nvPr>
            <p:ph idx="1"/>
          </p:nvPr>
        </p:nvSpPr>
        <p:spPr/>
        <p:txBody>
          <a:bodyPr/>
          <a:lstStyle/>
          <a:p>
            <a:r>
              <a:rPr lang="en-US" dirty="0">
                <a:hlinkClick r:id="rId2"/>
              </a:rPr>
              <a:t>Google Duplex</a:t>
            </a:r>
            <a:endParaRPr lang="en-US" dirty="0"/>
          </a:p>
          <a:p>
            <a:r>
              <a:rPr lang="en-US" dirty="0">
                <a:hlinkClick r:id="rId3"/>
              </a:rPr>
              <a:t>What next?</a:t>
            </a:r>
            <a:endParaRPr lang="en-US" dirty="0"/>
          </a:p>
          <a:p>
            <a:pPr marL="0" indent="0">
              <a:buNone/>
            </a:pPr>
            <a:endParaRPr lang="en-US" dirty="0"/>
          </a:p>
        </p:txBody>
      </p:sp>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p:txBody>
          <a:bodyPr/>
          <a:lstStyle/>
          <a:p>
            <a:r>
              <a:rPr lang="en-US" dirty="0"/>
              <a:t>Back-Propagation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p:txBody>
              <a:bodyPr/>
              <a:lstStyle/>
              <a:p>
                <a:r>
                  <a:rPr lang="en-US" dirty="0"/>
                  <a:t>Back-Propagation is a method to </a:t>
                </a:r>
                <a:r>
                  <a:rPr lang="en-US" b="1" dirty="0"/>
                  <a:t>compute the gradient</a:t>
                </a:r>
              </a:p>
              <a:p>
                <a:r>
                  <a:rPr lang="en-US" dirty="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e>
                      </m:nary>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blipFill>
                <a:blip r:embed="rId2"/>
                <a:stretch>
                  <a:fillRect l="-965" t="-2632" b="-43275"/>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8874" y="317334"/>
            <a:ext cx="5436721" cy="6258551"/>
          </a:xfrm>
          <a:prstGeom prst="rect">
            <a:avLst/>
          </a:prstGeom>
        </p:spPr>
      </p:pic>
      <p:sp>
        <p:nvSpPr>
          <p:cNvPr id="2" name="Title 1">
            <a:extLst>
              <a:ext uri="{FF2B5EF4-FFF2-40B4-BE49-F238E27FC236}">
                <a16:creationId xmlns:a16="http://schemas.microsoft.com/office/drawing/2014/main" id="{BF89A16A-58D3-0443-BF18-6E63125E1080}"/>
              </a:ext>
            </a:extLst>
          </p:cNvPr>
          <p:cNvSpPr>
            <a:spLocks noGrp="1"/>
          </p:cNvSpPr>
          <p:nvPr>
            <p:ph type="title"/>
          </p:nvPr>
        </p:nvSpPr>
        <p:spPr/>
        <p:txBody>
          <a:bodyPr/>
          <a:lstStyle/>
          <a:p>
            <a:r>
              <a:rPr lang="en-US" dirty="0"/>
              <a:t>Example with MSE</a:t>
            </a:r>
          </a:p>
        </p:txBody>
      </p:sp>
      <p:sp>
        <p:nvSpPr>
          <p:cNvPr id="5" name="Text Placeholder 4">
            <a:extLst>
              <a:ext uri="{FF2B5EF4-FFF2-40B4-BE49-F238E27FC236}">
                <a16:creationId xmlns:a16="http://schemas.microsoft.com/office/drawing/2014/main" id="{A8CE8392-F4C6-EC4D-AE32-329878EECA63}"/>
              </a:ext>
            </a:extLst>
          </p:cNvPr>
          <p:cNvSpPr>
            <a:spLocks noGrp="1"/>
          </p:cNvSpPr>
          <p:nvPr>
            <p:ph type="body" sz="half" idx="2"/>
          </p:nvPr>
        </p:nvSpPr>
        <p:spPr/>
        <p:txBody>
          <a:bodyPr/>
          <a:lstStyle/>
          <a:p>
            <a:r>
              <a:rPr lang="en-US" dirty="0"/>
              <a:t>Cost function is MSE</a:t>
            </a:r>
          </a:p>
          <a:p>
            <a:r>
              <a:rPr lang="en-US" dirty="0"/>
              <a:t>Activation of output is </a:t>
            </a:r>
            <a:r>
              <a:rPr lang="en-US" dirty="0" err="1"/>
              <a:t>softmax</a:t>
            </a:r>
            <a:endParaRPr lang="en-US" dirty="0"/>
          </a:p>
          <a:p>
            <a:r>
              <a:rPr lang="en-US" dirty="0"/>
              <a:t>Activation of hidden layer is tanh</a:t>
            </a:r>
          </a:p>
        </p:txBody>
      </p:sp>
      <p:sp>
        <p:nvSpPr>
          <p:cNvPr id="6" name="TextBox 5">
            <a:extLst>
              <a:ext uri="{FF2B5EF4-FFF2-40B4-BE49-F238E27FC236}">
                <a16:creationId xmlns:a16="http://schemas.microsoft.com/office/drawing/2014/main" id="{A35FD20F-2E56-684A-AB0C-6AE8F9D6ABF5}"/>
              </a:ext>
            </a:extLst>
          </p:cNvPr>
          <p:cNvSpPr txBox="1"/>
          <p:nvPr/>
        </p:nvSpPr>
        <p:spPr>
          <a:xfrm>
            <a:off x="4862512" y="1959820"/>
            <a:ext cx="1205874" cy="369332"/>
          </a:xfrm>
          <a:prstGeom prst="rect">
            <a:avLst/>
          </a:prstGeom>
          <a:noFill/>
        </p:spPr>
        <p:txBody>
          <a:bodyPr wrap="square" rtlCol="0">
            <a:spAutoFit/>
          </a:bodyPr>
          <a:lstStyle/>
          <a:p>
            <a:r>
              <a:rPr lang="en-US" dirty="0"/>
              <a:t>Output</a:t>
            </a:r>
          </a:p>
        </p:txBody>
      </p:sp>
      <p:sp>
        <p:nvSpPr>
          <p:cNvPr id="7" name="TextBox 6">
            <a:extLst>
              <a:ext uri="{FF2B5EF4-FFF2-40B4-BE49-F238E27FC236}">
                <a16:creationId xmlns:a16="http://schemas.microsoft.com/office/drawing/2014/main" id="{671A0D4E-6558-A94E-B79B-534A0C69D6C5}"/>
              </a:ext>
            </a:extLst>
          </p:cNvPr>
          <p:cNvSpPr txBox="1"/>
          <p:nvPr/>
        </p:nvSpPr>
        <p:spPr>
          <a:xfrm>
            <a:off x="4862512" y="4952998"/>
            <a:ext cx="1205874" cy="369332"/>
          </a:xfrm>
          <a:prstGeom prst="rect">
            <a:avLst/>
          </a:prstGeom>
          <a:noFill/>
        </p:spPr>
        <p:txBody>
          <a:bodyPr wrap="square" rtlCol="0">
            <a:spAutoFit/>
          </a:bodyPr>
          <a:lstStyle/>
          <a:p>
            <a:r>
              <a:rPr lang="en-US" dirty="0"/>
              <a:t>Hidden</a:t>
            </a:r>
          </a:p>
        </p:txBody>
      </p:sp>
    </p:spTree>
    <p:extLst>
      <p:ext uri="{BB962C8B-B14F-4D97-AF65-F5344CB8AC3E}">
        <p14:creationId xmlns:p14="http://schemas.microsoft.com/office/powerpoint/2010/main" val="1808697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4506" y="2192579"/>
            <a:ext cx="8252347" cy="3702873"/>
          </a:xfrm>
          <a:prstGeom prst="rect">
            <a:avLst/>
          </a:prstGeom>
          <a:solidFill>
            <a:schemeClr val="bg1"/>
          </a:solidFill>
        </p:spPr>
        <p:txBody>
          <a:bodyPr wrap="square" rtlCol="0">
            <a:spAutoFit/>
          </a:bodyPr>
          <a:lstStyle/>
          <a:p>
            <a:r>
              <a:rPr lang="en-US" sz="2133" dirty="0">
                <a:latin typeface="Consolas" panose="020B0609020204030204" pitchFamily="49" charset="0"/>
              </a:rPr>
              <a:t>  </a:t>
            </a:r>
          </a:p>
          <a:p>
            <a:r>
              <a:rPr lang="en-US" sz="2133" dirty="0">
                <a:latin typeface="Consolas" panose="020B0609020204030204" pitchFamily="49" charset="0"/>
              </a:rPr>
              <a:t>  loop maxEpochs times</a:t>
            </a:r>
          </a:p>
          <a:p>
            <a:r>
              <a:rPr lang="en-US" sz="2133" dirty="0">
                <a:latin typeface="Consolas" panose="020B0609020204030204" pitchFamily="49" charset="0"/>
              </a:rPr>
              <a:t>    for-each training item</a:t>
            </a:r>
          </a:p>
          <a:p>
            <a:r>
              <a:rPr lang="en-US" sz="2133" dirty="0">
                <a:latin typeface="Consolas" panose="020B0609020204030204" pitchFamily="49" charset="0"/>
              </a:rPr>
              <a:t>      get target values</a:t>
            </a:r>
          </a:p>
          <a:p>
            <a:r>
              <a:rPr lang="en-US" sz="2133" dirty="0">
                <a:latin typeface="Consolas" panose="020B0609020204030204" pitchFamily="49" charset="0"/>
              </a:rPr>
              <a:t>      compute output values</a:t>
            </a:r>
          </a:p>
          <a:p>
            <a:r>
              <a:rPr lang="en-US" sz="2133" dirty="0">
                <a:latin typeface="Consolas" panose="020B0609020204030204" pitchFamily="49" charset="0"/>
              </a:rPr>
              <a:t>      compute the gradient of each weight</a:t>
            </a:r>
          </a:p>
          <a:p>
            <a:r>
              <a:rPr lang="en-US" sz="2133" dirty="0">
                <a:latin typeface="Consolas" panose="020B0609020204030204" pitchFamily="49" charset="0"/>
              </a:rPr>
              <a:t>      use gradient to compute delta for each weight</a:t>
            </a:r>
          </a:p>
          <a:p>
            <a:r>
              <a:rPr lang="en-US" sz="2133" dirty="0">
                <a:latin typeface="Consolas" panose="020B0609020204030204" pitchFamily="49" charset="0"/>
              </a:rPr>
              <a:t>      update each weight using its delta</a:t>
            </a:r>
          </a:p>
          <a:p>
            <a:r>
              <a:rPr lang="en-US" sz="2133" dirty="0">
                <a:latin typeface="Consolas" panose="020B0609020204030204" pitchFamily="49" charset="0"/>
              </a:rPr>
              <a:t>    end-for</a:t>
            </a:r>
          </a:p>
          <a:p>
            <a:r>
              <a:rPr lang="en-US" sz="2133" dirty="0">
                <a:latin typeface="Consolas" panose="020B0609020204030204" pitchFamily="49" charset="0"/>
              </a:rPr>
              <a:t>  end-loop</a:t>
            </a:r>
          </a:p>
          <a:p>
            <a:endParaRPr lang="en-US" sz="2133" dirty="0">
              <a:latin typeface="Consolas" panose="020B0609020204030204" pitchFamily="49" charset="0"/>
            </a:endParaRPr>
          </a:p>
        </p:txBody>
      </p:sp>
      <p:sp>
        <p:nvSpPr>
          <p:cNvPr id="2" name="Title 1">
            <a:extLst>
              <a:ext uri="{FF2B5EF4-FFF2-40B4-BE49-F238E27FC236}">
                <a16:creationId xmlns:a16="http://schemas.microsoft.com/office/drawing/2014/main" id="{B39E4F1D-E54E-8743-92AF-25495A66C540}"/>
              </a:ext>
            </a:extLst>
          </p:cNvPr>
          <p:cNvSpPr>
            <a:spLocks noGrp="1"/>
          </p:cNvSpPr>
          <p:nvPr>
            <p:ph type="title"/>
          </p:nvPr>
        </p:nvSpPr>
        <p:spPr/>
        <p:txBody>
          <a:bodyPr/>
          <a:lstStyle/>
          <a:p>
            <a:r>
              <a:rPr lang="en-US" dirty="0"/>
              <a:t>Putting it all together iteratively</a:t>
            </a:r>
          </a:p>
        </p:txBody>
      </p:sp>
      <p:sp>
        <p:nvSpPr>
          <p:cNvPr id="5" name="TextBox 4">
            <a:extLst>
              <a:ext uri="{FF2B5EF4-FFF2-40B4-BE49-F238E27FC236}">
                <a16:creationId xmlns:a16="http://schemas.microsoft.com/office/drawing/2014/main" id="{9C1059ED-C8D7-0E4B-BFBE-28BF6440FB52}"/>
              </a:ext>
            </a:extLst>
          </p:cNvPr>
          <p:cNvSpPr txBox="1"/>
          <p:nvPr/>
        </p:nvSpPr>
        <p:spPr>
          <a:xfrm>
            <a:off x="968829" y="1618468"/>
            <a:ext cx="5464628" cy="369332"/>
          </a:xfrm>
          <a:prstGeom prst="rect">
            <a:avLst/>
          </a:prstGeom>
          <a:noFill/>
        </p:spPr>
        <p:txBody>
          <a:bodyPr wrap="square" rtlCol="0">
            <a:spAutoFit/>
          </a:bodyPr>
          <a:lstStyle/>
          <a:p>
            <a:r>
              <a:rPr lang="en-US" dirty="0"/>
              <a:t>Epoch = 1 complete cycle over a training set of given size </a:t>
            </a:r>
          </a:p>
        </p:txBody>
      </p:sp>
    </p:spTree>
    <p:extLst>
      <p:ext uri="{BB962C8B-B14F-4D97-AF65-F5344CB8AC3E}">
        <p14:creationId xmlns:p14="http://schemas.microsoft.com/office/powerpoint/2010/main" val="351357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A Graph Formulation</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derivatives and propagate backwards where/when needed</a:t>
                </a:r>
              </a:p>
              <a:p>
                <a:r>
                  <a:rPr lang="en-US" dirty="0"/>
                  <a:t>Symbol-to-Symbol differentiation, used by</a:t>
                </a:r>
              </a:p>
              <a:p>
                <a:r>
                  <a:rPr lang="en-US" dirty="0"/>
                  <a:t>TensorFlow, CNTK, Theano </a:t>
                </a:r>
                <a:endParaRPr lang="en-US" b="0" dirty="0"/>
              </a:p>
            </p:txBody>
          </p:sp>
        </mc:Choice>
        <mc:Fallback>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264"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027BFB0-1B1C-5C4E-A3A9-4739B3F345F8}"/>
              </a:ext>
            </a:extLst>
          </p:cNvPr>
          <p:cNvSpPr>
            <a:spLocks noGrp="1"/>
          </p:cNvSpPr>
          <p:nvPr>
            <p:ph idx="1"/>
          </p:nvPr>
        </p:nvSpPr>
        <p:spPr/>
        <p:txBody>
          <a:bodyPr/>
          <a:lstStyle/>
          <a:p>
            <a:r>
              <a:rPr lang="en-US" dirty="0">
                <a:hlinkClick r:id="rId2"/>
              </a:rPr>
              <a:t>Now you know…</a:t>
            </a:r>
            <a:endParaRPr lang="en-US" dirty="0"/>
          </a:p>
          <a:p>
            <a:r>
              <a:rPr lang="en-US" dirty="0"/>
              <a:t>Lab 1 Time! Practice your keyboard skills! </a:t>
            </a:r>
          </a:p>
        </p:txBody>
      </p:sp>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996" y="1699447"/>
            <a:ext cx="10347628" cy="3963141"/>
          </a:xfrm>
          <a:ln w="12700" cmpd="sng">
            <a:solidFill>
              <a:schemeClr val="tx1">
                <a:alpha val="99000"/>
              </a:schemeClr>
            </a:solidFill>
          </a:ln>
        </p:spPr>
      </p:pic>
      <p:sp>
        <p:nvSpPr>
          <p:cNvPr id="8"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Neural Network (DNN)</a:t>
            </a:r>
          </a:p>
        </p:txBody>
      </p:sp>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pPr algn="ctr"/>
            <a:r>
              <a:rPr lang="en-US" sz="2745" dirty="0">
                <a:latin typeface="+mj-lt"/>
              </a:rPr>
              <a:t>It all starts with a humble linear function called a perceptron</a:t>
            </a:r>
            <a:r>
              <a:rPr lang="en-US" sz="2745" dirty="0"/>
              <a:t>.</a:t>
            </a:r>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&lt;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Learning Begins With A Little Function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a bunch of these little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These Little Functions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a:spLocks noChangeArrowheads="1"/>
          </p:cNvSpPr>
          <p:nvPr/>
        </p:nvSpPr>
        <p:spPr bwMode="auto">
          <a:xfrm>
            <a:off x="2083369" y="703651"/>
            <a:ext cx="1372226"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A dataset</a:t>
            </a:r>
          </a:p>
        </p:txBody>
      </p:sp>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TotalTime>
  <Words>1337</Words>
  <Application>Microsoft Macintosh PowerPoint</Application>
  <PresentationFormat>Widescreen</PresentationFormat>
  <Paragraphs>227</Paragraphs>
  <Slides>35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ＭＳ Ｐゴシック</vt:lpstr>
      <vt:lpstr>Arial</vt:lpstr>
      <vt:lpstr>Calibri</vt:lpstr>
      <vt:lpstr>Calibri Light</vt:lpstr>
      <vt:lpstr>Cambria Math</vt:lpstr>
      <vt:lpstr>Consolas</vt:lpstr>
      <vt:lpstr>Segoe UI</vt:lpstr>
      <vt:lpstr>Segoe UI Light</vt:lpstr>
      <vt:lpstr>Times New Roman</vt:lpstr>
      <vt:lpstr>Zapf Dingbats</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PowerPoint Presentation</vt:lpstr>
      <vt:lpstr>PowerPoint Presentation</vt:lpstr>
      <vt:lpstr>PowerPoint Presentation</vt:lpstr>
      <vt:lpstr>Cost</vt:lpstr>
      <vt:lpstr>Optimization</vt:lpstr>
      <vt:lpstr>PowerPoint Presentation</vt:lpstr>
      <vt:lpstr>Back-Propagation</vt:lpstr>
      <vt:lpstr>Example with MSE</vt:lpstr>
      <vt:lpstr>Putting it all together iteratively</vt:lpstr>
      <vt:lpstr>A Graph Formulation</vt:lpstr>
      <vt:lpstr>Computational Graphs</vt:lpstr>
      <vt:lpstr>Q&amp;A</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 Marchetti</dc:creator>
  <cp:lastModifiedBy>Giovanni Marchetti</cp:lastModifiedBy>
  <cp:revision>44</cp:revision>
  <dcterms:created xsi:type="dcterms:W3CDTF">2018-05-09T22:09:59Z</dcterms:created>
  <dcterms:modified xsi:type="dcterms:W3CDTF">2018-05-10T19:27:31Z</dcterms:modified>
</cp:coreProperties>
</file>